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5F11C-33E6-4859-9753-386BC70DC4B9}" v="306" dt="2025-10-22T20:40:16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81 lat temu rozpoczęła się II Wojna Światowa">
            <a:extLst>
              <a:ext uri="{FF2B5EF4-FFF2-40B4-BE49-F238E27FC236}">
                <a16:creationId xmlns:a16="http://schemas.microsoft.com/office/drawing/2014/main" id="{0CBF29F5-3E17-02DE-0F18-0FD18532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4" r="26170" b="7446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825B37-C82C-D9DB-4F72-F4B793B3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Polacy na frontach II wojny światowej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A7B2B8-8331-56E5-60C3-0A0AB6DA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Jakub Stępień, Jakub Skura 4B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1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1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33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D9FBC0D-AE84-B6A6-D0EE-9287E220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>
            <a:normAutofit/>
          </a:bodyPr>
          <a:lstStyle/>
          <a:p>
            <a:r>
              <a:rPr lang="pl-PL" sz="3200" b="1"/>
              <a:t>Polska Flota na Wszystkich Oceanach</a:t>
            </a:r>
            <a:endParaRPr lang="pl-PL" sz="3200"/>
          </a:p>
          <a:p>
            <a:endParaRPr lang="pl-PL" sz="3200" b="1"/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A2C672-7E2D-0BC3-C333-2F8F7F9F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1500">
                <a:ea typeface="+mn-lt"/>
                <a:cs typeface="+mn-lt"/>
              </a:rPr>
              <a:t>Polska marynarka wojenna, która we wrześniu 1939 roku przedarła się do Wielkiej Brytanii, walczyła na wszystkich morzach i oceanach. Okręty jak ORP Błyskawica i ORP Piorun (ten ostatni wsławił się walką z Bismarckiem) brały udział w bitwach, ochraniały konwoje i wspierały wielkie operacje, w tym lądowanie w Normandii. ORP Błyskawica jest dziś pływającym muzeum w Gdyni.</a:t>
            </a:r>
          </a:p>
        </p:txBody>
      </p:sp>
      <p:pic>
        <p:nvPicPr>
          <p:cNvPr id="5" name="Obraz 4" descr="Niszczyciel ORP Błyskawica Gdynia Okręt Muzeum | odkryjPomorze.pl">
            <a:extLst>
              <a:ext uri="{FF2B5EF4-FFF2-40B4-BE49-F238E27FC236}">
                <a16:creationId xmlns:a16="http://schemas.microsoft.com/office/drawing/2014/main" id="{FCCEB18F-1108-1D4B-BD54-C9E02A3C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04" y="-212552"/>
            <a:ext cx="9591553" cy="43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1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Apokalipsa. Bitwa o Berlin | Portal historyczny Histmag.org - historia dla  każdego!">
            <a:extLst>
              <a:ext uri="{FF2B5EF4-FFF2-40B4-BE49-F238E27FC236}">
                <a16:creationId xmlns:a16="http://schemas.microsoft.com/office/drawing/2014/main" id="{EE669189-759A-643A-281E-77F42B74D8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1067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F0924D-0061-2140-0CBA-88D9E1DD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Armia Berlinga i Walki na Wschodzie</a:t>
            </a:r>
            <a:endParaRPr lang="pl-PL">
              <a:solidFill>
                <a:srgbClr val="FFFFFF"/>
              </a:solidFill>
            </a:endParaRPr>
          </a:p>
          <a:p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50ED00-D008-13EE-EC83-874AAEC5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Po zerwaniu stosunków z rządem w Londynie, Stalin w 1943 roku powołał 1. Dywizję Piechoty im. Kościuszki pod dowództwem gen. Zygmunta Berlinga. Jej krwawy chrzest bojowy pod Lenino był zapowiedzią ciężkich walk, które toczyły później sformowane z niej 1. i 2. Armia Wojska Polskiego – od Wału Pomorskiego, przez Berlin, aż po zdobycie Pragi.</a:t>
            </a:r>
          </a:p>
        </p:txBody>
      </p:sp>
    </p:spTree>
    <p:extLst>
      <p:ext uri="{BB962C8B-B14F-4D97-AF65-F5344CB8AC3E}">
        <p14:creationId xmlns:p14="http://schemas.microsoft.com/office/powerpoint/2010/main" val="330877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F4324C-7AD8-F0E7-2886-5CD89602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pl-PL" sz="3600" b="1"/>
              <a:t>Naukowcy: Tajna Broń Aliantów</a:t>
            </a:r>
            <a:endParaRPr lang="pl-PL" sz="3600"/>
          </a:p>
          <a:p>
            <a:endParaRPr lang="pl-PL" sz="3600" b="1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Walkie-Talkie stworzył Polak Henryk Magnuski, który pracował dla Motoroli |  INNPoland.pl">
            <a:extLst>
              <a:ext uri="{FF2B5EF4-FFF2-40B4-BE49-F238E27FC236}">
                <a16:creationId xmlns:a16="http://schemas.microsoft.com/office/drawing/2014/main" id="{276CB27B-E061-C261-4A76-E86959A8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1" r="4" b="4"/>
          <a:stretch>
            <a:fillRect/>
          </a:stretch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5" name="Obraz 4" descr="Wykrywacz min Józefa Kosackiego | CiekawostkiHistoryczne.pl">
            <a:extLst>
              <a:ext uri="{FF2B5EF4-FFF2-40B4-BE49-F238E27FC236}">
                <a16:creationId xmlns:a16="http://schemas.microsoft.com/office/drawing/2014/main" id="{1D8C9054-0F1A-285D-6BFA-90E64C18CC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16" r="586" b="2"/>
          <a:stretch>
            <a:fillRect/>
          </a:stretch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674890-3920-4378-CEF1-F2F08C99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Do zwycięstwa aliantów walnie przyczynili się polscy naukowcy. Trzej matematycy z Uniwersytetu Poznańskiego: Rejewski, Zygalski i Różycki, złamali kod niemieckiej Enigmy. Inżynier Józef Kosacki skonstruował wykrywacz min, a Henryk Magnuski opracował radiostację dla wojska. Ich wynalazki ocaliły tysiące istnień i skróciły wojnę.</a:t>
            </a:r>
          </a:p>
        </p:txBody>
      </p:sp>
    </p:spTree>
    <p:extLst>
      <p:ext uri="{BB962C8B-B14F-4D97-AF65-F5344CB8AC3E}">
        <p14:creationId xmlns:p14="http://schemas.microsoft.com/office/powerpoint/2010/main" val="108139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Edward Śmigły-Rydz: II wojna światowa musiała wybuchnąć. Sojusz z Niemcami  nie wchodził w grę">
            <a:extLst>
              <a:ext uri="{FF2B5EF4-FFF2-40B4-BE49-F238E27FC236}">
                <a16:creationId xmlns:a16="http://schemas.microsoft.com/office/drawing/2014/main" id="{22EB0927-7B4C-13C2-3D0D-6517722C1B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937" b="13542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76FA2B7-F7E2-AD41-AF89-CFA37D27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Podsumowanie</a:t>
            </a:r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E79BC6-DD7E-CAEA-2B6E-0484CBF8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Podsumowując, polski wysiłek zbrojny podczas II wojny światowej był ogromny i rozproszony po całym globie. Polacy walczyli na lądzie, morzu i w powietrzu, na wszystkich frontach, od pierwszego do ostatniego dnia wojny. Mimo że po jej zakończeniu wielu z nich czekał gorzki los wygnańców, ich bezcenny wkład w zwycięstwo nad Niemcami na trwałe zapisał się w historii.</a:t>
            </a:r>
            <a:endParaRPr lang="pl-PL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4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dbudowa Armii Polskiej u boku sojuszników (1939–1940) - Polskie Siły  Zbrojne poza krajem Przystanek Historia">
            <a:extLst>
              <a:ext uri="{FF2B5EF4-FFF2-40B4-BE49-F238E27FC236}">
                <a16:creationId xmlns:a16="http://schemas.microsoft.com/office/drawing/2014/main" id="{0C73331A-7F3E-DE9F-1F0D-95863C2DD3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442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Początki Polskiej Armii na Zachodzie</a:t>
            </a:r>
            <a:endParaRPr lang="pl-PL">
              <a:solidFill>
                <a:srgbClr val="FFFFFF"/>
              </a:solidFill>
            </a:endParaRPr>
          </a:p>
          <a:p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pl-PL" sz="1300">
                <a:solidFill>
                  <a:srgbClr val="FFFFFF"/>
                </a:solidFill>
                <a:ea typeface="+mn-lt"/>
                <a:cs typeface="+mn-lt"/>
              </a:rPr>
              <a:t>Po klęsce wrześniowej w 1939 roku, tysiące polskich żołnierzy przedostało się przez Rumunię i Węgry, aby we Francji i Wielkiej Brytanii odtworzyć armię. Do maja 1940 roku we Francji sformowano siły liczące około 85 tysięcy ludzi. Niestety, w chwili niemieckiego ataku tylko połowa z nich była gotowa do walki. Po upadku Francji kluczową ewakuację do Wielkiej Brytanii przetrwało około 30 tysięcy żołnierzy, co dało podstawy do dalszej walki u boku aliantów.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Bitwa o Narwik – pierwsze zwycięstwo aliantów - Polska Marynarka w II Wojnie  Światowej">
            <a:extLst>
              <a:ext uri="{FF2B5EF4-FFF2-40B4-BE49-F238E27FC236}">
                <a16:creationId xmlns:a16="http://schemas.microsoft.com/office/drawing/2014/main" id="{2FBC99C9-3633-03A4-9A86-3EE72EA9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21" r="22408" b="1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4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13718C-6F94-9719-335C-A6B6A0CB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l-PL" sz="2800" b="1"/>
              <a:t>Pierwsze Walki Narwik i Anglia.</a:t>
            </a:r>
            <a:endParaRPr lang="pl-PL" sz="2800"/>
          </a:p>
          <a:p>
            <a:endParaRPr lang="pl-PL" sz="2800" b="1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9BB11F-DF05-D459-C80B-CACD1674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400">
                <a:ea typeface="+mn-lt"/>
                <a:cs typeface="+mn-lt"/>
              </a:rPr>
              <a:t>Pierwszą polską bitwą na Zachodzie była kampania norweska, gdzie Samodzielna Brygada Strzelców Podhalańskich walczyła o port w Narwiku. Równocześnie polskie okręty, jak ORP Grom, wspierały działania na morzu. Po klęsce Francji, polscy piloci stali się nieocenionym wsparciem dla Brytyjczyków. Dywizjony 303 i 302 wsławiły się podczas Bitwy o Anglię, zestrzeliwując łącznie ponad 170 niemieckich maszyn i znacząco przyczyniając się do alianckiego zwycięstwa.</a:t>
            </a:r>
          </a:p>
        </p:txBody>
      </p:sp>
    </p:spTree>
    <p:extLst>
      <p:ext uri="{BB962C8B-B14F-4D97-AF65-F5344CB8AC3E}">
        <p14:creationId xmlns:p14="http://schemas.microsoft.com/office/powerpoint/2010/main" val="364627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Samodzielna Brygada Strzelców Karpackich w walkach o Tobruk - TEKSTY  Przystanek Historia">
            <a:extLst>
              <a:ext uri="{FF2B5EF4-FFF2-40B4-BE49-F238E27FC236}">
                <a16:creationId xmlns:a16="http://schemas.microsoft.com/office/drawing/2014/main" id="{597B7395-619A-0A2E-8960-AAAEBAD322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77" t="9091" r="-1" b="-1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18126B-753D-CB0F-D99B-3DC37BC1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 b="1">
                <a:solidFill>
                  <a:schemeClr val="bg1"/>
                </a:solidFill>
              </a:rPr>
              <a:t>Tobruk </a:t>
            </a:r>
            <a:endParaRPr lang="pl-PL" sz="280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36F47A-C10B-1645-06B8-407F1EAB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600">
                <a:solidFill>
                  <a:schemeClr val="bg1"/>
                </a:solidFill>
                <a:ea typeface="+mn-lt"/>
                <a:cs typeface="+mn-lt"/>
              </a:rPr>
              <a:t>W Afryce Północnej Samodzielna Brygada Strzelców Karpackich pod dowództwem pułkownika Kopańskiego wyróżniła się bohaterską obroną oblężonego Tobruku. Później, po połączeniu z Armią Andersa ewakuowaną z ZSRR, powstał potężny drugi Korpus Polski. Ta jednostka, złożona z ludzi, którzy przeszli przez sowieckie łagry, miała wkrótce stoczyć swoją najsłynniejszą bitwę we Włoszech.</a:t>
            </a:r>
            <a:br>
              <a:rPr lang="pl-PL" sz="1600">
                <a:solidFill>
                  <a:schemeClr val="bg1"/>
                </a:solidFill>
                <a:ea typeface="+mn-lt"/>
                <a:cs typeface="+mn-lt"/>
              </a:rPr>
            </a:br>
            <a:endParaRPr lang="pl-PL" sz="16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07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Bitwa o Monte Cassino – Wikipedia, wolna encyklopedia">
            <a:extLst>
              <a:ext uri="{FF2B5EF4-FFF2-40B4-BE49-F238E27FC236}">
                <a16:creationId xmlns:a16="http://schemas.microsoft.com/office/drawing/2014/main" id="{BE66A1CC-8B39-B304-9AC2-5053482F48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8182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685652-4D9F-1039-73F9-C9EE2DEA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Droga przez Monte Cassino</a:t>
            </a:r>
            <a:endParaRPr lang="pl-PL">
              <a:solidFill>
                <a:srgbClr val="FFFFFF"/>
              </a:solidFill>
            </a:endParaRPr>
          </a:p>
          <a:p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27CD2D-35DA-CF72-F0E6-3F0CE270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Wzgórze Monte Cassino z klasztorem było kluczowym punktem niemieckiej Linii Gustawa, blokującej aliantom drogę na Rzym. Trzy poprzedzające natarcia amerykańskie, brytyjskie i nowozelandzkie zakończyły się krwawą porażką. Zbombardowany klasztor, zamiast zostać zniszczony, zamienił się w warowną twierdzę. Zadanie jej zdobycia przypadło polskim żołnierzom.</a:t>
            </a:r>
          </a:p>
        </p:txBody>
      </p:sp>
    </p:spTree>
    <p:extLst>
      <p:ext uri="{BB962C8B-B14F-4D97-AF65-F5344CB8AC3E}">
        <p14:creationId xmlns:p14="http://schemas.microsoft.com/office/powerpoint/2010/main" val="166066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81. rocznica bitwy o Monte Cassino - Muzeum Wojsk Lądowych">
            <a:extLst>
              <a:ext uri="{FF2B5EF4-FFF2-40B4-BE49-F238E27FC236}">
                <a16:creationId xmlns:a16="http://schemas.microsoft.com/office/drawing/2014/main" id="{4C9D772E-5F2B-831C-FB6F-404702937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46" r="11471" b="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E2076D-4F9E-A52F-9B62-0EA2FBF4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 b="1"/>
              <a:t>Polskie Zwycięstwo i Jego Cena</a:t>
            </a:r>
            <a:endParaRPr lang="pl-PL" sz="4000"/>
          </a:p>
          <a:p>
            <a:endParaRPr lang="pl-PL" sz="40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53DF7A-9CF8-3FB7-D2A7-6CA4BBB1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700">
                <a:ea typeface="+mn-lt"/>
                <a:cs typeface="+mn-lt"/>
              </a:rPr>
              <a:t>W maju 1944 roku drugi Korpus pod dowództwem gen. Władysława Andersa ruszył do decydującego natarcia. Po kilku dniach zażartych walk, 18 maja, polscy żołnierze zawiesili biało-czerwoną flagę na ruinach klasztoru. Zwycięstwo, które otworzyło aliantom drogę na Rzym, okupiono ogromną daniną krwi: zginęło ponad 900 żołnierzy, a prawie 3 tysiące zostało rannych. Bitwa stała się wiecznym symbolem polskiego bohaterstwa.</a:t>
            </a:r>
          </a:p>
        </p:txBody>
      </p:sp>
    </p:spTree>
    <p:extLst>
      <p:ext uri="{BB962C8B-B14F-4D97-AF65-F5344CB8AC3E}">
        <p14:creationId xmlns:p14="http://schemas.microsoft.com/office/powerpoint/2010/main" val="176204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na wolnym powietrzu, niebo, mak, roślina&#10;&#10;Zawartość wygenerowana przez AI może być niepoprawna.">
            <a:extLst>
              <a:ext uri="{FF2B5EF4-FFF2-40B4-BE49-F238E27FC236}">
                <a16:creationId xmlns:a16="http://schemas.microsoft.com/office/drawing/2014/main" id="{FF85AD03-54CB-B192-665C-C6F042D9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07" r="4144" b="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AEA9E8-9859-ACC2-829A-3D10E87C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 b="1"/>
              <a:t>Pieśń i Pamięć o Monte Cassino</a:t>
            </a:r>
            <a:endParaRPr lang="pl-PL" sz="4000"/>
          </a:p>
          <a:p>
            <a:endParaRPr lang="pl-PL" sz="40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ECDF72-7A04-3506-62AD-060608DFC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900">
                <a:ea typeface="+mn-lt"/>
                <a:cs typeface="+mn-lt"/>
              </a:rPr>
              <a:t>Walki pod Monte Cassino natychmiast stały się legendą, utrwaloną w popularnej pieśni "Czerwone maki na Monte Cassino", napisanej przez żołnierza drugiego Korpusu, Feliksa Konarskiego. Niestety, po wojnie komuniści w kraju zwalczali pamięć o tym zwycięstwie. Generał Anders został pozbawiony obywatelstwa i uznany za zdrajcę, a jego żołnierze nie mogli bezpiecznie wrócić do ojczyzny</a:t>
            </a:r>
          </a:p>
        </p:txBody>
      </p:sp>
    </p:spTree>
    <p:extLst>
      <p:ext uri="{BB962C8B-B14F-4D97-AF65-F5344CB8AC3E}">
        <p14:creationId xmlns:p14="http://schemas.microsoft.com/office/powerpoint/2010/main" val="48916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F055AA-818A-C949-EF8F-5F58D325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b="1"/>
              <a:t>Generał Maczek</a:t>
            </a:r>
            <a:endParaRPr lang="pl-PL" dirty="0"/>
          </a:p>
          <a:p>
            <a:endParaRPr lang="pl-PL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8033C6-483E-9C7B-A07E-36284682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Dywizja Pancerna pod dowództwem gen. Stanisława Maczka wsławiła się podczas inwazji w Normandii, odgrywając kluczową rolę w bitwie pod Falaise. Następnie dywizja wyzwalała miasta w Belgii i Holandii, witana z radością przez mieszkańców. W 1945 roku żołnierze zajęli niemieckie miasto Haren, tworząc tam tymczasowe polskie miasteczko nazwane na cześć dowódcy "Maczków".</a:t>
            </a:r>
            <a:endParaRPr lang="pl-PL" sz="2000"/>
          </a:p>
          <a:p>
            <a:endParaRPr lang="pl-PL" sz="2000"/>
          </a:p>
        </p:txBody>
      </p:sp>
      <p:pic>
        <p:nvPicPr>
          <p:cNvPr id="4" name="Obraz 3" descr="Stanisław Maczek – Wikipedia, wolna encyklopedia">
            <a:extLst>
              <a:ext uri="{FF2B5EF4-FFF2-40B4-BE49-F238E27FC236}">
                <a16:creationId xmlns:a16="http://schemas.microsoft.com/office/drawing/2014/main" id="{62C595B4-1741-9E1D-50A8-89CABC8C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15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548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Skok do bitwy - Radio Opole">
            <a:extLst>
              <a:ext uri="{FF2B5EF4-FFF2-40B4-BE49-F238E27FC236}">
                <a16:creationId xmlns:a16="http://schemas.microsoft.com/office/drawing/2014/main" id="{5ADB97F9-0899-F241-E726-E4A733F95E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674" b="8117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8682768-2526-58D6-B4FA-97B86B66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Spadochroniarze pod Arnhem</a:t>
            </a:r>
            <a:endParaRPr lang="pl-PL">
              <a:solidFill>
                <a:srgbClr val="FFFFFF"/>
              </a:solidFill>
            </a:endParaRPr>
          </a:p>
          <a:p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6D4F65-04EA-A915-91A2-102C66DA3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Samodzielna Brygada Spadochronowa gen. Stanisława Sosabowskiego wzięła udział w wielkiej operacji "Market Garden". Zrzucona pod Arnhem w Holandii, pozbawiona ciężkiego sprzętu, toczyła desperackie walki z niemieckimi czołgami, ponosząc bardzo duże straty. Niesłusznie obarczony winą za niepowodzenie operacji, gen. Sosabowski został odwołany ze stanowiska.</a:t>
            </a:r>
          </a:p>
          <a:p>
            <a:endParaRPr lang="pl-PL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72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Polacy na frontach II wojny światowej</vt:lpstr>
      <vt:lpstr>Początki Polskiej Armii na Zachodzie </vt:lpstr>
      <vt:lpstr>Pierwsze Walki Narwik i Anglia. </vt:lpstr>
      <vt:lpstr>Tobruk </vt:lpstr>
      <vt:lpstr>Droga przez Monte Cassino </vt:lpstr>
      <vt:lpstr>Polskie Zwycięstwo i Jego Cena </vt:lpstr>
      <vt:lpstr>Pieśń i Pamięć o Monte Cassino </vt:lpstr>
      <vt:lpstr>Generał Maczek </vt:lpstr>
      <vt:lpstr>Spadochroniarze pod Arnhem </vt:lpstr>
      <vt:lpstr>Polska Flota na Wszystkich Oceanach </vt:lpstr>
      <vt:lpstr>Armia Berlinga i Walki na Wschodzie </vt:lpstr>
      <vt:lpstr>Naukowcy: Tajna Broń Aliantów </vt:lpstr>
      <vt:lpstr>Podsumowanie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158</cp:revision>
  <dcterms:created xsi:type="dcterms:W3CDTF">2025-10-22T19:20:23Z</dcterms:created>
  <dcterms:modified xsi:type="dcterms:W3CDTF">2025-10-22T20:49:04Z</dcterms:modified>
</cp:coreProperties>
</file>